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D57AA-ACB8-7F40-81FA-8DDADC1949F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77311-B4DC-D848-9EDA-91E47A39C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7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可视化诺贝尔奖提名数据库</a:t>
            </a:r>
            <a:endParaRPr lang="en-US" altLang="zh-CN" dirty="0"/>
          </a:p>
          <a:p>
            <a:r>
              <a:rPr lang="zh-CN" altLang="en-US" dirty="0"/>
              <a:t>提名数量背后的故事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7311-B4DC-D848-9EDA-91E47A39C2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3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数据集来自诺贝尔奖官网，用</a:t>
            </a:r>
            <a:r>
              <a:rPr lang="en-US" altLang="zh-CN" dirty="0"/>
              <a:t>Python</a:t>
            </a:r>
            <a:r>
              <a:rPr lang="zh-CN" altLang="en-US" dirty="0"/>
              <a:t>写了个爬虫爬下来，总体还是挺简单的。数据包含</a:t>
            </a:r>
            <a:r>
              <a:rPr lang="en-US" altLang="zh-CN" dirty="0"/>
              <a:t>1901</a:t>
            </a:r>
            <a:r>
              <a:rPr lang="zh-CN" altLang="en-US" dirty="0"/>
              <a:t>年到</a:t>
            </a:r>
            <a:r>
              <a:rPr lang="en-US" altLang="zh-CN" dirty="0"/>
              <a:t>1906</a:t>
            </a:r>
            <a:r>
              <a:rPr lang="zh-CN" altLang="en-US" dirty="0"/>
              <a:t>年几乎所有的诺贝尔奖提名，总共一万八千多条，数据量挺大的；每条数据大致包括年份、领域、被提名者和提名者的有关信息。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7311-B4DC-D848-9EDA-91E47A39C2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30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我们的想法是：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这么大的数据量，我们需要层层筛选得到我们想要的那个数据。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采用从上到下，从左到右的顺序布局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筛选呢，我们就用一些分类型的数据。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至于具体展现什么数据，现有的数据似乎没有特别好的可量化的数据，我们就自己创造一个。我们选择了提名数量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通过提名数量可以看出很多信息：</a:t>
            </a:r>
            <a:endParaRPr lang="en-US" altLang="zh-CN" dirty="0"/>
          </a:p>
          <a:p>
            <a:r>
              <a:rPr lang="zh-CN" altLang="en-US" dirty="0"/>
              <a:t>一个国家的科研文化综合水平；某个国家的学科水平分布；某一国家某一学科内的顶尖人才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，语义关系层层递进，一个视图中包含了很多有用的信息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那么右边呢就是我们计划中视图的样子，下面分块来讲解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7311-B4DC-D848-9EDA-91E47A39C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7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首先是左上方的按国家来筛选提名，越多提名数量就表示这个国家综合科研实力最强</a:t>
            </a:r>
            <a:endParaRPr lang="en-US" altLang="zh-CN" dirty="0"/>
          </a:p>
          <a:p>
            <a:r>
              <a:rPr lang="zh-CN" altLang="en-US" dirty="0"/>
              <a:t>用了折线图，主要是为了方便比较</a:t>
            </a:r>
            <a:endParaRPr lang="en-US" altLang="zh-CN" dirty="0"/>
          </a:p>
          <a:p>
            <a:r>
              <a:rPr lang="zh-CN" altLang="en-US" dirty="0"/>
              <a:t>不同的国家用不同颜色展示，方便区分</a:t>
            </a:r>
            <a:endParaRPr lang="en-US" altLang="zh-CN" dirty="0"/>
          </a:p>
          <a:p>
            <a:r>
              <a:rPr lang="zh-CN" altLang="en-US" dirty="0"/>
              <a:t>右边列一个国家清单，可以用来筛选留下自己想要看到的国家</a:t>
            </a:r>
            <a:endParaRPr lang="en-US" altLang="zh-CN" dirty="0"/>
          </a:p>
          <a:p>
            <a:r>
              <a:rPr lang="zh-CN" altLang="en-US" dirty="0"/>
              <a:t>选择一个感兴趣的国家，我们可以进一步分析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7311-B4DC-D848-9EDA-91E47A39C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28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7311-B4DC-D848-9EDA-91E47A39C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9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7445-88C8-0447-9A8A-5D4E77D8B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6E260-461D-9448-A036-3BB102636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5F4C2-614C-2A4A-A9D6-C65490C5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128BA-1612-2440-A673-FAFCA8C0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064C5-E1DE-2249-8239-A9AAEF45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67F9-2C3D-524D-80B2-39A7A7B0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58C0A-650F-F74A-91D5-BD498E51A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75D06-72EB-7243-838F-C0B4B45EA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E54F8-F63A-AF4C-B48A-83C7B5C7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89436-4B14-364D-8FC7-11DBDC8E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8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A7D9A-7A08-0440-B285-97149BF66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2770C-4B04-0744-8E68-8882887F6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8D792-6DED-B54D-8E70-0E3B54CEF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5D87-8F83-074B-ACFA-EED5306C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7864D-58FA-A842-9172-2AD2469C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6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2B32-B589-B647-B494-7E7C6AA8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C4BF-03E7-DD40-8847-5EA6D64B0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1D23-4125-CD4A-ABB3-88118DE9D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0F6C7-ECE0-C54C-905B-2D899D03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1046-8335-3349-95B5-8EACC87C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2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1286-4146-2F4E-AA7F-80CD1E7E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5B55F-D530-404A-8200-8FDA26AA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DEBDE-013A-FF42-B473-CB3F7920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5FE60-1F0B-7346-9133-B9BB658A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F961-7E35-AA47-8C10-43C3BFB5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9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BD89-F7A3-2649-AC93-116CADF0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97E6-B3F1-5A47-8B05-B387A2C01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1FA43-3DDA-2447-97A6-F65A3108B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08C56-D41A-3948-948A-A758D5E2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C1B1E-9D92-FA44-AE79-D4BB9AF5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67B86-ED30-DA42-97C3-7BB27DC5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11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15E3-7A97-254B-A14E-9910A83E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3648B-CFE1-3847-9076-649801BAD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8AB5F-BCC4-7945-8040-3B24A5AEC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83D25-3605-5843-9DB6-23B4DD4D1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02050-B0F5-CE40-8218-9F79AF2893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E0A59-2D40-1341-877F-35657939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22E609-477B-064C-9261-18FC4C7CD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278451-E570-C147-8695-E8D2E8AE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4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25A4-445C-1542-8EE1-4F9A7367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76245-9CD9-2943-97A1-40390A64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05479-EB66-1645-A566-98874139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584C-0A26-F043-95F5-6FF9DFAF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0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9D9BD-2EB8-9E47-8A04-278585C9A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09550-0922-9D41-A8F1-BF994B78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1C4C6-C6B3-1041-A0FE-6199E90E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ED22-BBAB-2D41-8AA6-EB936FBA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A216-7CFC-3C41-B443-619E1DFB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9DE00-57D3-3243-B374-1B23047F0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F95A6-E78C-6C4F-A08A-D0E5174C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CC793-49F4-DE4B-92D3-DA8D6A944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7238B-DD69-E24F-8470-7C5E3B11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2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776E-B63A-A24F-8BC3-8AF9585E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28BB39-FD67-104A-9A25-8BCA2A64D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DEB07-2957-A140-80A1-35CD22CD0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F6E3E-B261-AB44-BAA2-BAD56B3D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33B33-4D25-7C41-A7F3-F0BF9367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3746D-42FC-8D42-AA93-049510A4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2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0C1BE-5C2B-3F46-80D3-A339ADBC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02D21-C3A5-474D-9639-29CA091B5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89856-2E61-794A-A110-F74737B78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063FE-998A-1240-B95A-9DDD7BC2210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587A5-0A30-B84B-8AB6-E54DDA2DF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84C94-4399-2243-9153-1BB41841A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84FDE-5553-0845-A8F1-39BE8D2F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1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5E68-4596-224A-BC7C-2F9EEA969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099389"/>
          </a:xfrm>
        </p:spPr>
        <p:txBody>
          <a:bodyPr>
            <a:normAutofit/>
          </a:bodyPr>
          <a:lstStyle/>
          <a:p>
            <a:r>
              <a:rPr lang="en-US" sz="6600" b="1" dirty="0"/>
              <a:t>Visualize the Nobel Nomination Database</a:t>
            </a:r>
            <a:br>
              <a:rPr lang="en-US" sz="6600" b="1" dirty="0"/>
            </a:br>
            <a:br>
              <a:rPr lang="en-US" sz="6600" b="1" dirty="0"/>
            </a:br>
            <a:r>
              <a:rPr lang="en-US" sz="4000" b="1" dirty="0"/>
              <a:t>Story Behind Nomination Numbers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379536-DD7A-3645-A390-5DF70320B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zh-CN" altLang="en-US" dirty="0"/>
              <a:t>金奕成  叶子博</a:t>
            </a:r>
            <a:endParaRPr lang="en-US" altLang="zh-CN" dirty="0"/>
          </a:p>
          <a:p>
            <a:r>
              <a:rPr lang="zh-CN" altLang="en-US" dirty="0"/>
              <a:t>北京大学元培学院</a:t>
            </a:r>
            <a:r>
              <a:rPr lang="en-US" altLang="zh-CN" dirty="0"/>
              <a:t>16</a:t>
            </a:r>
            <a:r>
              <a:rPr lang="zh-CN" altLang="en-US" dirty="0"/>
              <a:t>级本科生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4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6EEB-CB99-3646-999F-655A8A81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07329-DDB8-B24A-956E-EF50E6A29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5029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00983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3468-A6E4-444A-925A-D3D8A8E3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DF6F6-393B-BE40-97F8-F39B1A95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3939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old.nobelprize.org</a:t>
            </a:r>
            <a:r>
              <a:rPr lang="en-US" dirty="0"/>
              <a:t>/nomination/archive/</a:t>
            </a:r>
          </a:p>
          <a:p>
            <a:r>
              <a:rPr lang="en-US" dirty="0"/>
              <a:t>Python : Request -&gt; </a:t>
            </a:r>
            <a:r>
              <a:rPr lang="en-US" dirty="0" err="1"/>
              <a:t>BeautifulSoup</a:t>
            </a:r>
            <a:r>
              <a:rPr lang="en-US" dirty="0"/>
              <a:t> -&gt; JSON</a:t>
            </a:r>
          </a:p>
          <a:p>
            <a:endParaRPr lang="en-US" dirty="0"/>
          </a:p>
          <a:p>
            <a:r>
              <a:rPr lang="en-US" altLang="zh-CN" dirty="0"/>
              <a:t>Almost All nominations from 1901 to 1966, 18347 Total</a:t>
            </a:r>
            <a:endParaRPr lang="zh-CN" altLang="en-US" dirty="0"/>
          </a:p>
          <a:p>
            <a:r>
              <a:rPr lang="en-US" altLang="zh-CN" dirty="0"/>
              <a:t>Every Nomination includes:</a:t>
            </a:r>
          </a:p>
          <a:p>
            <a:pPr lvl="1"/>
            <a:r>
              <a:rPr lang="en-US" altLang="zh-CN" dirty="0"/>
              <a:t>Year</a:t>
            </a:r>
            <a:endParaRPr lang="zh-CN" altLang="en-US" dirty="0"/>
          </a:p>
          <a:p>
            <a:pPr lvl="1"/>
            <a:r>
              <a:rPr lang="en-US" altLang="zh-CN" dirty="0"/>
              <a:t>Category: Physics, Chemistry, Literature, Peace, Physiology or Medicine</a:t>
            </a:r>
            <a:endParaRPr lang="zh-CN" altLang="en-US" dirty="0"/>
          </a:p>
          <a:p>
            <a:pPr lvl="1"/>
            <a:r>
              <a:rPr lang="en-US" altLang="zh-CN" dirty="0"/>
              <a:t>Nominee</a:t>
            </a:r>
            <a:endParaRPr lang="zh-CN" altLang="en-US" dirty="0"/>
          </a:p>
          <a:p>
            <a:pPr lvl="2"/>
            <a:r>
              <a:rPr lang="en-US" altLang="zh-CN" dirty="0"/>
              <a:t>Name</a:t>
            </a:r>
            <a:endParaRPr lang="zh-CN" altLang="en-US" dirty="0"/>
          </a:p>
          <a:p>
            <a:pPr lvl="2"/>
            <a:r>
              <a:rPr lang="en-US" altLang="zh-CN" dirty="0"/>
              <a:t>Country</a:t>
            </a:r>
            <a:endParaRPr lang="zh-CN" altLang="en-US" dirty="0"/>
          </a:p>
          <a:p>
            <a:pPr lvl="2"/>
            <a:r>
              <a:rPr lang="en-US" dirty="0"/>
              <a:t>Nomination As Nominee</a:t>
            </a:r>
          </a:p>
          <a:p>
            <a:pPr lvl="2"/>
            <a:r>
              <a:rPr lang="en-US" dirty="0"/>
              <a:t>……</a:t>
            </a:r>
          </a:p>
          <a:p>
            <a:pPr lvl="1"/>
            <a:r>
              <a:rPr lang="en-US" altLang="zh-CN" dirty="0"/>
              <a:t>Nominator</a:t>
            </a:r>
          </a:p>
          <a:p>
            <a:pPr lvl="2"/>
            <a:r>
              <a:rPr lang="en-US" dirty="0"/>
              <a:t>Nomination As Nominator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8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775C-E0D3-0940-86D9-48CA725E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45"/>
            <a:ext cx="10515600" cy="1325563"/>
          </a:xfrm>
        </p:spPr>
        <p:txBody>
          <a:bodyPr/>
          <a:lstStyle/>
          <a:p>
            <a:r>
              <a:rPr lang="en-US" dirty="0"/>
              <a:t>Our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F6F1A-5937-0345-870E-EC8040071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108"/>
            <a:ext cx="10515600" cy="4905910"/>
          </a:xfrm>
        </p:spPr>
        <p:txBody>
          <a:bodyPr>
            <a:normAutofit/>
          </a:bodyPr>
          <a:lstStyle/>
          <a:p>
            <a:r>
              <a:rPr lang="en-US" dirty="0"/>
              <a:t>Large dataset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Hierarchical Display</a:t>
            </a:r>
          </a:p>
          <a:p>
            <a:pPr lvl="1"/>
            <a:r>
              <a:rPr lang="en-US" dirty="0"/>
              <a:t>Filter by Categorical data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Categorical data:</a:t>
            </a:r>
          </a:p>
          <a:p>
            <a:pPr lvl="1"/>
            <a:r>
              <a:rPr lang="en-US" dirty="0"/>
              <a:t>Country</a:t>
            </a:r>
          </a:p>
          <a:p>
            <a:pPr lvl="1"/>
            <a:r>
              <a:rPr lang="en-US" dirty="0"/>
              <a:t>Category</a:t>
            </a:r>
          </a:p>
          <a:p>
            <a:r>
              <a:rPr lang="en-US" dirty="0"/>
              <a:t>Create meaningful data</a:t>
            </a:r>
          </a:p>
          <a:p>
            <a:pPr lvl="1"/>
            <a:r>
              <a:rPr lang="en-US" dirty="0"/>
              <a:t>Nomination numbers - time</a:t>
            </a:r>
          </a:p>
          <a:p>
            <a:pPr lvl="2"/>
            <a:r>
              <a:rPr lang="en-US" dirty="0"/>
              <a:t>of country</a:t>
            </a:r>
          </a:p>
          <a:p>
            <a:pPr lvl="2"/>
            <a:r>
              <a:rPr lang="en-US" dirty="0"/>
              <a:t>of country-category</a:t>
            </a:r>
          </a:p>
          <a:p>
            <a:pPr lvl="2"/>
            <a:r>
              <a:rPr lang="en-US" dirty="0"/>
              <a:t>of country-category-person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7356E-8CE4-DD4B-BFDA-9F0732B311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226"/>
                    </a14:imgEffect>
                    <a14:imgEffect>
                      <a14:saturation sat="96000"/>
                    </a14:imgEffect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7728" y="-44386"/>
            <a:ext cx="7124272" cy="69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3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60A0-ACE6-024C-B2BD-0F0EA14B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#1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7EA88-99E1-9845-87F3-CBFED7193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Nominations by Country:</a:t>
            </a:r>
          </a:p>
          <a:p>
            <a:pPr lvl="1"/>
            <a:r>
              <a:rPr lang="en-US" dirty="0"/>
              <a:t>More nomination ≈ More powerful</a:t>
            </a:r>
          </a:p>
          <a:p>
            <a:pPr lvl="1"/>
            <a:r>
              <a:rPr lang="en-US" dirty="0"/>
              <a:t>Line Chart – For comparison</a:t>
            </a:r>
          </a:p>
          <a:p>
            <a:pPr lvl="1"/>
            <a:r>
              <a:rPr lang="en-US" dirty="0"/>
              <a:t>Different Country – Different Color</a:t>
            </a:r>
          </a:p>
          <a:p>
            <a:pPr lvl="1"/>
            <a:r>
              <a:rPr lang="en-US" dirty="0"/>
              <a:t>Country List (Filter)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Select a country</a:t>
            </a:r>
          </a:p>
          <a:p>
            <a:pPr marL="457200" lvl="1" indent="0">
              <a:buNone/>
            </a:pPr>
            <a:r>
              <a:rPr lang="en-US" dirty="0"/>
              <a:t>For next step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F8A48-F92C-8B4C-B002-3893A4688C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2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72" t="12158" r="49847" b="57884"/>
          <a:stretch/>
        </p:blipFill>
        <p:spPr>
          <a:xfrm>
            <a:off x="4823730" y="3429000"/>
            <a:ext cx="736827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3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60A0-ACE6-024C-B2BD-0F0EA14B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#2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7EA88-99E1-9845-87F3-CBFED7193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Nominations by category of a specific country, e.g., USA:</a:t>
            </a:r>
          </a:p>
          <a:p>
            <a:pPr lvl="1"/>
            <a:r>
              <a:rPr lang="en-US" dirty="0"/>
              <a:t>More nomination ≈ More powerful</a:t>
            </a:r>
          </a:p>
          <a:p>
            <a:pPr lvl="1"/>
            <a:r>
              <a:rPr lang="en-US" dirty="0"/>
              <a:t>Stack Line Chart – For comparison &amp; </a:t>
            </a:r>
            <a:r>
              <a:rPr lang="en-US" dirty="0" err="1"/>
              <a:t>correspondance</a:t>
            </a:r>
            <a:endParaRPr lang="en-US" dirty="0"/>
          </a:p>
          <a:p>
            <a:pPr lvl="1"/>
            <a:r>
              <a:rPr lang="en-US" dirty="0"/>
              <a:t>Different Category – Different Color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Select a category</a:t>
            </a:r>
          </a:p>
          <a:p>
            <a:pPr marL="457200" lvl="1" indent="0">
              <a:buNone/>
            </a:pPr>
            <a:r>
              <a:rPr lang="en-US" dirty="0"/>
              <a:t>For next step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F8A48-F92C-8B4C-B002-3893A4688C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2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410" y="3429000"/>
            <a:ext cx="782959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8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60A0-ACE6-024C-B2BD-0F0EA14B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#3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7EA88-99E1-9845-87F3-CBFED7193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6643" cy="4351338"/>
          </a:xfrm>
        </p:spPr>
        <p:txBody>
          <a:bodyPr/>
          <a:lstStyle/>
          <a:p>
            <a:r>
              <a:rPr lang="en-US" dirty="0"/>
              <a:t>Nominees of a specific category of a specific country, e.g., USA - Physics:</a:t>
            </a:r>
          </a:p>
          <a:p>
            <a:pPr lvl="1"/>
            <a:r>
              <a:rPr lang="en-US" dirty="0"/>
              <a:t>More nomination ≈ More authoritative</a:t>
            </a:r>
          </a:p>
          <a:p>
            <a:pPr lvl="1"/>
            <a:r>
              <a:rPr lang="en-US" dirty="0"/>
              <a:t>Cumulative Line Chart – For comparison &amp; evaluation</a:t>
            </a:r>
          </a:p>
          <a:p>
            <a:pPr lvl="1"/>
            <a:r>
              <a:rPr lang="en-US" dirty="0"/>
              <a:t>Different Person – Different Colors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Select a person</a:t>
            </a:r>
          </a:p>
          <a:p>
            <a:pPr marL="457200" lvl="1" indent="0">
              <a:buNone/>
            </a:pPr>
            <a:r>
              <a:rPr lang="en-US" dirty="0"/>
              <a:t>For next step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F8A48-F92C-8B4C-B002-3893A4688C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9395" y="3364080"/>
            <a:ext cx="6532605" cy="349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7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60A0-ACE6-024C-B2BD-0F0EA14B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#4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7EA88-99E1-9845-87F3-CBFED7193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6643" cy="4351338"/>
          </a:xfrm>
        </p:spPr>
        <p:txBody>
          <a:bodyPr/>
          <a:lstStyle/>
          <a:p>
            <a:r>
              <a:rPr lang="en-US" dirty="0"/>
              <a:t>Information of a specific person:</a:t>
            </a:r>
          </a:p>
          <a:p>
            <a:pPr lvl="1"/>
            <a:r>
              <a:rPr lang="en-US" dirty="0"/>
              <a:t>Information</a:t>
            </a:r>
          </a:p>
          <a:p>
            <a:pPr lvl="1"/>
            <a:r>
              <a:rPr lang="en-US" dirty="0"/>
              <a:t>Nomination Timeline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Select one year</a:t>
            </a:r>
          </a:p>
          <a:p>
            <a:pPr lvl="1"/>
            <a:r>
              <a:rPr lang="en-US" dirty="0"/>
              <a:t>Display </a:t>
            </a:r>
            <a:r>
              <a:rPr lang="en-US"/>
              <a:t>nominator&amp;nominee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F8A48-F92C-8B4C-B002-3893A4688C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503" y="0"/>
            <a:ext cx="4000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3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60A0-ACE6-024C-B2BD-0F0EA14B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1" y="344577"/>
            <a:ext cx="10515600" cy="1325563"/>
          </a:xfrm>
        </p:spPr>
        <p:txBody>
          <a:bodyPr/>
          <a:lstStyle/>
          <a:p>
            <a:r>
              <a:rPr lang="en-US" dirty="0"/>
              <a:t>Our Plan #5 Others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7EA88-99E1-9845-87F3-CBFED7193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6643" cy="4351338"/>
          </a:xfrm>
        </p:spPr>
        <p:txBody>
          <a:bodyPr/>
          <a:lstStyle/>
          <a:p>
            <a:r>
              <a:rPr lang="en-US" sz="3600" dirty="0"/>
              <a:t>Search by name</a:t>
            </a:r>
          </a:p>
          <a:p>
            <a:pPr lvl="1"/>
            <a:r>
              <a:rPr lang="en-US" sz="3200" dirty="0"/>
              <a:t>Person</a:t>
            </a:r>
          </a:p>
          <a:p>
            <a:pPr lvl="1"/>
            <a:r>
              <a:rPr lang="en-US" sz="3200" dirty="0"/>
              <a:t>Country</a:t>
            </a:r>
          </a:p>
          <a:p>
            <a:r>
              <a:rPr lang="en-US" sz="3600" dirty="0"/>
              <a:t>Year filter</a:t>
            </a:r>
          </a:p>
          <a:p>
            <a:r>
              <a:rPr lang="en-US" sz="3600" dirty="0"/>
              <a:t>Sort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A27D0-61CD-2448-9D8C-A4DDB9D14A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7728" y="-44386"/>
            <a:ext cx="7124272" cy="69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92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60A0-ACE6-024C-B2BD-0F0EA14B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7EA88-99E1-9845-87F3-CBFED7193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6643" cy="4351338"/>
          </a:xfrm>
        </p:spPr>
        <p:txBody>
          <a:bodyPr/>
          <a:lstStyle/>
          <a:p>
            <a:r>
              <a:rPr lang="en-US" sz="3600" dirty="0"/>
              <a:t>Python : </a:t>
            </a:r>
          </a:p>
          <a:p>
            <a:pPr lvl="1"/>
            <a:r>
              <a:rPr lang="en-US" sz="3200" dirty="0"/>
              <a:t>Request </a:t>
            </a:r>
          </a:p>
          <a:p>
            <a:pPr lvl="1"/>
            <a:r>
              <a:rPr lang="en-US" sz="3200" dirty="0" err="1"/>
              <a:t>BeautifulSoup</a:t>
            </a:r>
            <a:endParaRPr lang="en-US" sz="3200" dirty="0"/>
          </a:p>
          <a:p>
            <a:pPr lvl="1"/>
            <a:r>
              <a:rPr lang="en-US" sz="3200" dirty="0"/>
              <a:t>JSON</a:t>
            </a:r>
          </a:p>
          <a:p>
            <a:r>
              <a:rPr lang="en-US" sz="3200" dirty="0"/>
              <a:t>HTML/JS/CSS:</a:t>
            </a:r>
          </a:p>
          <a:p>
            <a:pPr lvl="1"/>
            <a:r>
              <a:rPr lang="en-US" sz="2800" dirty="0"/>
              <a:t>D3.js</a:t>
            </a:r>
          </a:p>
          <a:p>
            <a:pPr lvl="1"/>
            <a:r>
              <a:rPr lang="en-US" sz="2800" dirty="0" err="1"/>
              <a:t>Highcharts.js</a:t>
            </a:r>
            <a:endParaRPr lang="en-US" sz="2800" dirty="0"/>
          </a:p>
          <a:p>
            <a:pPr lvl="1"/>
            <a:r>
              <a:rPr lang="en-US" sz="2800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905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579</Words>
  <Application>Microsoft Macintosh PowerPoint</Application>
  <PresentationFormat>Widescreen</PresentationFormat>
  <Paragraphs>104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Visualize the Nobel Nomination Database  Story Behind Nomination Numbers</vt:lpstr>
      <vt:lpstr>Dataset</vt:lpstr>
      <vt:lpstr>Our Thought</vt:lpstr>
      <vt:lpstr>Our Plan #1</vt:lpstr>
      <vt:lpstr>Our Plan #2</vt:lpstr>
      <vt:lpstr>Our Plan #3</vt:lpstr>
      <vt:lpstr>Our Plan #4</vt:lpstr>
      <vt:lpstr>Our Plan #5 Others</vt:lpstr>
      <vt:lpstr>Tools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Nobel Nomination Database</dc:title>
  <dc:creator>3977</dc:creator>
  <cp:lastModifiedBy>3977</cp:lastModifiedBy>
  <cp:revision>72</cp:revision>
  <cp:lastPrinted>2019-01-20T00:21:45Z</cp:lastPrinted>
  <dcterms:created xsi:type="dcterms:W3CDTF">2019-01-19T20:45:12Z</dcterms:created>
  <dcterms:modified xsi:type="dcterms:W3CDTF">2019-01-22T22:21:26Z</dcterms:modified>
</cp:coreProperties>
</file>